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85" r:id="rId6"/>
    <p:sldId id="259" r:id="rId7"/>
    <p:sldId id="269" r:id="rId8"/>
    <p:sldId id="284" r:id="rId9"/>
    <p:sldId id="279" r:id="rId10"/>
    <p:sldId id="274" r:id="rId11"/>
    <p:sldId id="286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107" d="100"/>
          <a:sy n="107" d="100"/>
        </p:scale>
        <p:origin x="750" y="150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05/11/2025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05/11/2025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067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3063"/>
            <a:ext cx="12192000" cy="6786563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76549" y="0"/>
            <a:ext cx="853902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776549" y="0"/>
            <a:ext cx="8539027" cy="5149114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Software Engineering Course</a:t>
            </a: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Scrum</a:t>
            </a: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055655" y="5251269"/>
            <a:ext cx="8159499" cy="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055655" y="5468421"/>
            <a:ext cx="7218973" cy="932379"/>
          </a:xfrm>
        </p:spPr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Prepared By: Safiullah Mahmoodi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00" y="574765"/>
            <a:ext cx="5472000" cy="728178"/>
          </a:xfrm>
        </p:spPr>
        <p:txBody>
          <a:bodyPr/>
          <a:lstStyle/>
          <a:p>
            <a:r>
              <a:rPr lang="en-US" dirty="0"/>
              <a:t>Agile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00" y="1670684"/>
            <a:ext cx="5472000" cy="45472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21580" r="10857" b="4180"/>
          <a:stretch/>
        </p:blipFill>
        <p:spPr>
          <a:xfrm>
            <a:off x="0" y="1397726"/>
            <a:ext cx="6309360" cy="4911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24364" r="17928"/>
          <a:stretch/>
        </p:blipFill>
        <p:spPr>
          <a:xfrm>
            <a:off x="6622868" y="298972"/>
            <a:ext cx="5238207" cy="2959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t="6269" r="17929" b="8355"/>
          <a:stretch/>
        </p:blipFill>
        <p:spPr>
          <a:xfrm>
            <a:off x="6622868" y="3359831"/>
            <a:ext cx="5238207" cy="30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19" y="1580605"/>
            <a:ext cx="4416225" cy="335715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Scrum</a:t>
            </a:r>
          </a:p>
          <a:p>
            <a:pPr marL="0" indent="0">
              <a:buNone/>
            </a:pP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Scrum is an Agile framework used for managing and completing complex projects, particularly in software development.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emphasizes iterative progress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collaboration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,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flexibility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, allowing teams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to respond quickly to change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deliver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high-quality products</a:t>
            </a:r>
            <a:r>
              <a:rPr lang="en-US" sz="2000" dirty="0"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65344" y="398826"/>
            <a:ext cx="7378609" cy="63877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28000"/>
            <a:ext cx="3434803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Origin Of Scrum</a:t>
            </a:r>
          </a:p>
          <a:p>
            <a:pPr>
              <a:spcBef>
                <a:spcPts val="0"/>
              </a:spcBef>
            </a:pPr>
            <a:r>
              <a:rPr lang="en-US" dirty="0"/>
              <a:t>1990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799" y="2447999"/>
            <a:ext cx="3434802" cy="4338563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Scrum was introduced as a project management framework in 1993 by Jeff Sutherland and Ken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Schwaber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They were seeking ways to improve software development process.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term ”scrum” is derived from the world of rugby, where teams collectively work together to achieve a common goal.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58024" y="2448000"/>
            <a:ext cx="3487059" cy="4338562"/>
          </a:xfrm>
        </p:spPr>
        <p:txBody>
          <a:bodyPr lIns="137160" rIns="137160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1995, Ken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Schwaber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Jeff Sutherland held the first scrum conference in San Diego. This conference helped spread the concept of Scrum and attracted the attention of many developers and project managers.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58027" y="1728000"/>
            <a:ext cx="3487057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First Conference and Expansion</a:t>
            </a:r>
          </a:p>
          <a:p>
            <a:pPr>
              <a:spcBef>
                <a:spcPts val="0"/>
              </a:spcBef>
            </a:pPr>
            <a:r>
              <a:rPr lang="en-US" dirty="0"/>
              <a:t>1995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36506" y="2447999"/>
            <a:ext cx="3434805" cy="4338563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2001, a group of 17 pioneers in software development published the Agile Manifesto. This Methodology included principles and values, with Scrum being one of the most significant.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statement significantly impacted the adoption and spread of Agile methods, including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Scurm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 txBox="1">
            <a:spLocks/>
          </p:cNvSpPr>
          <p:nvPr/>
        </p:nvSpPr>
        <p:spPr>
          <a:xfrm>
            <a:off x="8336507" y="1728000"/>
            <a:ext cx="3563756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Publication of Agile Methodology</a:t>
            </a:r>
          </a:p>
          <a:p>
            <a:pPr>
              <a:spcBef>
                <a:spcPts val="0"/>
              </a:spcBef>
            </a:pPr>
            <a:r>
              <a:rPr lang="en-US" dirty="0"/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28000"/>
            <a:ext cx="3434803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Development and Evolution</a:t>
            </a:r>
          </a:p>
          <a:p>
            <a:pPr>
              <a:spcBef>
                <a:spcPts val="0"/>
              </a:spcBef>
            </a:pPr>
            <a:r>
              <a:rPr lang="en-US" dirty="0"/>
              <a:t>2000-2010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799" y="2447999"/>
            <a:ext cx="3434802" cy="4338563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2000s, Scrum became one of the most popular project management methodologies. Both large and small companies gradually began implementing it.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18614" y="2448000"/>
            <a:ext cx="3626469" cy="4338562"/>
          </a:xfrm>
        </p:spPr>
        <p:txBody>
          <a:bodyPr lIns="137160" rIns="137160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2010, Scrum Alliance and Scrum.org were established as the main organizations for providing training and issuing certifications related to Scrum.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19303" y="1728000"/>
            <a:ext cx="3625781" cy="720000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Standardization and Certifications</a:t>
            </a:r>
          </a:p>
          <a:p>
            <a:pPr>
              <a:spcBef>
                <a:spcPts val="0"/>
              </a:spcBef>
            </a:pPr>
            <a:r>
              <a:rPr lang="en-US" dirty="0"/>
              <a:t>2010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36506" y="2447999"/>
            <a:ext cx="3434805" cy="4338563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 Scrum is used not only in the software industry but also in various fields such as project management, marketing, manufacturing, and even educations.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 txBox="1">
            <a:spLocks/>
          </p:cNvSpPr>
          <p:nvPr/>
        </p:nvSpPr>
        <p:spPr>
          <a:xfrm>
            <a:off x="8336507" y="1728000"/>
            <a:ext cx="3563756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Global Expansion </a:t>
            </a:r>
          </a:p>
          <a:p>
            <a:pPr>
              <a:spcBef>
                <a:spcPts val="0"/>
              </a:spcBef>
            </a:pP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23145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42857" r="5318" b="33905"/>
          <a:stretch/>
        </p:blipFill>
        <p:spPr>
          <a:xfrm>
            <a:off x="1371599" y="890126"/>
            <a:ext cx="9953897" cy="56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on Scrum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800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19466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1148" y="3933930"/>
            <a:ext cx="1980000" cy="360000"/>
          </a:xfrm>
        </p:spPr>
        <p:txBody>
          <a:bodyPr/>
          <a:lstStyle/>
          <a:p>
            <a:r>
              <a:rPr lang="en-US" dirty="0"/>
              <a:t>Product Owner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89668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32000" y="4652453"/>
            <a:ext cx="3578297" cy="1487089"/>
          </a:xfrm>
        </p:spPr>
        <p:txBody>
          <a:bodyPr/>
          <a:lstStyle/>
          <a:p>
            <a:r>
              <a:rPr lang="en-US" dirty="0"/>
              <a:t>Represents the stakeholders and is responsible for defining the product backlog, prioritizing features, and ensuring that the team delivers value to the business.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6"/>
          </p:nvPr>
        </p:nvSpPr>
        <p:spPr>
          <a:xfrm>
            <a:off x="4323806" y="4652452"/>
            <a:ext cx="3814353" cy="1487089"/>
          </a:xfrm>
        </p:spPr>
        <p:txBody>
          <a:bodyPr/>
          <a:lstStyle/>
          <a:p>
            <a:r>
              <a:rPr lang="en-US" dirty="0"/>
              <a:t>Acts As a facilitators for the Scrum team, helping to remove to obstacles, ensuring adherence to Scrum practices, and coaching the team on Agile principles.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0"/>
          </p:nvPr>
        </p:nvSpPr>
        <p:spPr>
          <a:xfrm>
            <a:off x="8451668" y="4652451"/>
            <a:ext cx="3435532" cy="1487089"/>
          </a:xfrm>
        </p:spPr>
        <p:txBody>
          <a:bodyPr/>
          <a:lstStyle/>
          <a:p>
            <a:r>
              <a:rPr lang="en-US" dirty="0"/>
              <a:t>A cross-functional group of professionals who work together to deliver potentially shippable increments of the product at the end of each sprint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9466" y="3872319"/>
            <a:ext cx="1980000" cy="360000"/>
          </a:xfrm>
        </p:spPr>
        <p:txBody>
          <a:bodyPr/>
          <a:lstStyle/>
          <a:p>
            <a:r>
              <a:rPr lang="en-US" dirty="0"/>
              <a:t>Scrum Master  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99668" y="3913484"/>
            <a:ext cx="1980000" cy="36000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32484" r="11608" b="4180"/>
          <a:stretch/>
        </p:blipFill>
        <p:spPr>
          <a:xfrm>
            <a:off x="1018902" y="1002180"/>
            <a:ext cx="10646230" cy="34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84697"/>
            <a:ext cx="11340000" cy="432000"/>
          </a:xfrm>
        </p:spPr>
        <p:txBody>
          <a:bodyPr/>
          <a:lstStyle/>
          <a:p>
            <a:r>
              <a:rPr lang="en-US" dirty="0"/>
              <a:t>Events on 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737360"/>
            <a:ext cx="11340000" cy="4341978"/>
          </a:xfrm>
        </p:spPr>
        <p:txBody>
          <a:bodyPr/>
          <a:lstStyle/>
          <a:p>
            <a:r>
              <a:rPr lang="en-US" b="1" dirty="0"/>
              <a:t>Sprint: </a:t>
            </a:r>
            <a:r>
              <a:rPr lang="en-US" dirty="0"/>
              <a:t>A time-boxed iteration, typically lasting 1 to 4 weeks, during which the team works to complete a set of backlog items.</a:t>
            </a:r>
          </a:p>
          <a:p>
            <a:r>
              <a:rPr lang="en-US" dirty="0"/>
              <a:t> </a:t>
            </a:r>
            <a:r>
              <a:rPr lang="en-US" b="1" dirty="0"/>
              <a:t>Sprint Planning:</a:t>
            </a:r>
            <a:r>
              <a:rPr lang="en-US" dirty="0"/>
              <a:t> A meeting at the beginning of each sprint where the team discusses what work will be done and how it will be achieved</a:t>
            </a:r>
            <a:r>
              <a:rPr lang="en-US" b="1" dirty="0"/>
              <a:t>.</a:t>
            </a:r>
          </a:p>
          <a:p>
            <a:r>
              <a:rPr lang="en-US" b="1" dirty="0"/>
              <a:t> Daily </a:t>
            </a:r>
            <a:r>
              <a:rPr lang="en-US" b="1" dirty="0" err="1"/>
              <a:t>Scurm</a:t>
            </a:r>
            <a:r>
              <a:rPr lang="en-US" b="1" dirty="0"/>
              <a:t>(Stand up):</a:t>
            </a:r>
            <a:r>
              <a:rPr lang="en-US" dirty="0"/>
              <a:t> A short daily meeting (usually 15 minutes) where team member discuss progress, plans for the day, and any obstacles they are facing.</a:t>
            </a:r>
          </a:p>
          <a:p>
            <a:r>
              <a:rPr lang="en-US" b="1" dirty="0"/>
              <a:t> Sprint Review: </a:t>
            </a:r>
            <a:r>
              <a:rPr lang="en-US" dirty="0"/>
              <a:t>A meeting held at the end of a sprint where the team demonstrates what they have built and gathers feedback from stakeholders.</a:t>
            </a:r>
          </a:p>
          <a:p>
            <a:r>
              <a:rPr lang="en-US" b="1" dirty="0"/>
              <a:t> Sprint Retrospective: </a:t>
            </a:r>
            <a:r>
              <a:rPr lang="en-US" dirty="0"/>
              <a:t> A meeting after the Sprint Review where the team reflects on the sprint and identifies areas for improvement in processes or team work.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3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Safiullah Mahmoodi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+93 775503386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safiullahmahmoodi480@gmail.com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BD159-A9BF-8FF9-94C9-F3A87488FD42}"/>
              </a:ext>
            </a:extLst>
          </p:cNvPr>
          <p:cNvGrpSpPr/>
          <p:nvPr/>
        </p:nvGrpSpPr>
        <p:grpSpPr>
          <a:xfrm>
            <a:off x="6584950" y="6105793"/>
            <a:ext cx="2665877" cy="285092"/>
            <a:chOff x="8394507" y="5554773"/>
            <a:chExt cx="2665877" cy="285092"/>
          </a:xfrm>
        </p:grpSpPr>
        <p:pic>
          <p:nvPicPr>
            <p:cNvPr id="5" name="Picture 4" descr="A white square with black letters in it&#10;&#10;AI-generated content may be incorrect.">
              <a:extLst>
                <a:ext uri="{FF2B5EF4-FFF2-40B4-BE49-F238E27FC236}">
                  <a16:creationId xmlns:a16="http://schemas.microsoft.com/office/drawing/2014/main" id="{4DBAE5EF-78A0-468C-2612-5AF1DDD5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1" t="29906" r="34381" b="28225"/>
            <a:stretch/>
          </p:blipFill>
          <p:spPr>
            <a:xfrm>
              <a:off x="8394507" y="5601662"/>
              <a:ext cx="239770" cy="23820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D6A873-65E0-3FF2-CF10-DBA0B46C2386}"/>
                </a:ext>
              </a:extLst>
            </p:cNvPr>
            <p:cNvSpPr txBox="1"/>
            <p:nvPr/>
          </p:nvSpPr>
          <p:spPr>
            <a:xfrm>
              <a:off x="8667563" y="5554773"/>
              <a:ext cx="23928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ID0" sz="1200" dirty="0">
                  <a:solidFill>
                    <a:schemeClr val="bg1"/>
                  </a:solidFill>
                </a:rPr>
                <a:t>Safiullah Mahmoodi</a:t>
              </a:r>
              <a:endParaRPr lang="LID1033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561</Words>
  <Application>Microsoft Office PowerPoint</Application>
  <PresentationFormat>Widescreen</PresentationFormat>
  <Paragraphs>61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Andalus</vt:lpstr>
      <vt:lpstr>Arial</vt:lpstr>
      <vt:lpstr>Arial Black</vt:lpstr>
      <vt:lpstr>Calibri</vt:lpstr>
      <vt:lpstr>Tahoma</vt:lpstr>
      <vt:lpstr>Times New Roman</vt:lpstr>
      <vt:lpstr>Office Theme</vt:lpstr>
      <vt:lpstr>  Software Engineering Course Scrum  </vt:lpstr>
      <vt:lpstr>Agile Model</vt:lpstr>
      <vt:lpstr>PowerPoint Presentation</vt:lpstr>
      <vt:lpstr>History Of Scrum</vt:lpstr>
      <vt:lpstr>History Of Scrum</vt:lpstr>
      <vt:lpstr>How It Works</vt:lpstr>
      <vt:lpstr>Roles on Scrum</vt:lpstr>
      <vt:lpstr>Events on Scrum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2024-10-26T11:30:33Z</dcterms:created>
  <dcterms:modified xsi:type="dcterms:W3CDTF">2025-05-11T05:07:01Z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